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60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2/5/2024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hyperlink" Target="mailto:poojaofficial968@gmail.com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0224" y="1681364"/>
            <a:ext cx="5869021" cy="2003898"/>
          </a:xfrm>
        </p:spPr>
        <p:txBody>
          <a:bodyPr/>
          <a:lstStyle/>
          <a:p>
            <a:r>
              <a:rPr lang="en-US" sz="1800" b="0" i="0" u="none" strike="noStrike" baseline="0" dirty="0">
                <a:latin typeface="ArialMT"/>
              </a:rPr>
              <a:t>Data Visualization of Bird</a:t>
            </a:r>
            <a:br>
              <a:rPr lang="en-US" sz="1800" b="0" i="0" u="none" strike="noStrike" baseline="0" dirty="0">
                <a:latin typeface="ArialMT"/>
              </a:rPr>
            </a:br>
            <a:r>
              <a:rPr lang="en-US" sz="1800" b="0" i="0" u="none" strike="noStrike" baseline="0" dirty="0">
                <a:latin typeface="ArialMT"/>
              </a:rPr>
              <a:t> Strikes between 2000 – 2011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UNIFIED MENTOR INTERNSHIP – PROJECT 2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712C5-14EB-3089-8F63-B730EA71B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2" y="560294"/>
            <a:ext cx="5835316" cy="5737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B7BDE-0470-1520-50A7-CDD183702D6D}"/>
              </a:ext>
            </a:extLst>
          </p:cNvPr>
          <p:cNvSpPr txBox="1"/>
          <p:nvPr/>
        </p:nvSpPr>
        <p:spPr>
          <a:xfrm>
            <a:off x="8166847" y="4069976"/>
            <a:ext cx="163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BY</a:t>
            </a:r>
          </a:p>
          <a:p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M POOJA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8E8C8-5B2F-705E-E70F-176A43AF8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707F5-D5D0-F84A-2F4E-6ED2580469B8}"/>
              </a:ext>
            </a:extLst>
          </p:cNvPr>
          <p:cNvSpPr txBox="1"/>
          <p:nvPr/>
        </p:nvSpPr>
        <p:spPr>
          <a:xfrm>
            <a:off x="625642" y="545432"/>
            <a:ext cx="52618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u="none" strike="noStrike" baseline="0" dirty="0">
                <a:solidFill>
                  <a:schemeClr val="bg1"/>
                </a:solidFill>
                <a:latin typeface="LMRoman12-Bold-Identity-H"/>
              </a:rPr>
              <a:t>Altitude of </a:t>
            </a:r>
            <a:r>
              <a:rPr lang="en-US" sz="2200" b="1" i="0" u="none" strike="noStrike" baseline="0" dirty="0" err="1">
                <a:solidFill>
                  <a:schemeClr val="bg1"/>
                </a:solidFill>
                <a:latin typeface="LMRoman12-Bold-Identity-H"/>
              </a:rPr>
              <a:t>aeroplanes</a:t>
            </a:r>
            <a:r>
              <a:rPr lang="en-US" sz="2200" b="1" i="0" u="none" strike="noStrike" baseline="0" dirty="0">
                <a:solidFill>
                  <a:schemeClr val="bg1"/>
                </a:solidFill>
                <a:latin typeface="LMRoman12-Bold-Identity-H"/>
              </a:rPr>
              <a:t> at the time of strike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DE211F-5C81-5758-465A-4D5A09698EB5}"/>
              </a:ext>
            </a:extLst>
          </p:cNvPr>
          <p:cNvSpPr txBox="1"/>
          <p:nvPr/>
        </p:nvSpPr>
        <p:spPr>
          <a:xfrm>
            <a:off x="6833938" y="545432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u="none" strike="noStrike" baseline="0" dirty="0">
                <a:solidFill>
                  <a:schemeClr val="bg1"/>
                </a:solidFill>
                <a:latin typeface="LMRoman12-Bold-Identity-H"/>
              </a:rPr>
              <a:t>Phase of flight at the time of strike</a:t>
            </a:r>
            <a:endParaRPr lang="en-IN" sz="2200" dirty="0">
              <a:solidFill>
                <a:schemeClr val="bg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3352B7F-7FB4-1C0D-C8CB-5F33069E2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" y="1746774"/>
            <a:ext cx="5470358" cy="414067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9C713D-4EEA-916B-C06A-5110ACF5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545" y="1746775"/>
            <a:ext cx="5387043" cy="414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53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5B36A-8F18-0F76-2F9B-BF1352D9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11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09876C-194E-5BC6-4F5E-A9D52A889405}"/>
              </a:ext>
            </a:extLst>
          </p:cNvPr>
          <p:cNvSpPr txBox="1"/>
          <p:nvPr/>
        </p:nvSpPr>
        <p:spPr>
          <a:xfrm>
            <a:off x="513347" y="497305"/>
            <a:ext cx="52457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u="none" strike="noStrike" baseline="0" dirty="0">
                <a:solidFill>
                  <a:schemeClr val="bg1"/>
                </a:solidFill>
                <a:latin typeface="LMRoman12-Bold-Identity-H"/>
              </a:rPr>
              <a:t>Average altitude of </a:t>
            </a:r>
            <a:r>
              <a:rPr lang="en-US" sz="2200" b="1" i="0" u="none" strike="noStrike" baseline="0" dirty="0" err="1">
                <a:solidFill>
                  <a:schemeClr val="bg1"/>
                </a:solidFill>
                <a:latin typeface="LMRoman12-Bold-Identity-H"/>
              </a:rPr>
              <a:t>aeroplanes</a:t>
            </a:r>
            <a:r>
              <a:rPr lang="en-US" sz="2200" b="1" i="0" u="none" strike="noStrike" baseline="0" dirty="0">
                <a:solidFill>
                  <a:schemeClr val="bg1"/>
                </a:solidFill>
                <a:latin typeface="LMRoman12-Bold-Identity-H"/>
              </a:rPr>
              <a:t> in different phases at the time of strike.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9B58E9-8315-9681-4EE3-1D9737E63D45}"/>
              </a:ext>
            </a:extLst>
          </p:cNvPr>
          <p:cNvSpPr txBox="1"/>
          <p:nvPr/>
        </p:nvSpPr>
        <p:spPr>
          <a:xfrm>
            <a:off x="6432886" y="545719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u="none" strike="noStrike" baseline="0" dirty="0">
                <a:solidFill>
                  <a:schemeClr val="bg1"/>
                </a:solidFill>
                <a:latin typeface="LMRoman12-Bold-Identity-H"/>
              </a:rPr>
              <a:t>Effect of bird strikes &amp; impact on flight</a:t>
            </a:r>
            <a:endParaRPr lang="en-IN" sz="22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6C4555-7B7D-4F7A-D931-548330CE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91" y="1794367"/>
            <a:ext cx="5036605" cy="41893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A0EAB5-97F1-713B-67A6-B4CD56EEE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5" y="1794367"/>
            <a:ext cx="5373490" cy="418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3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34A20-DDFF-77C8-14A8-9562E2FB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DB9E5-7DEE-BA80-C90B-7D6A909D2B10}"/>
              </a:ext>
            </a:extLst>
          </p:cNvPr>
          <p:cNvSpPr txBox="1"/>
          <p:nvPr/>
        </p:nvSpPr>
        <p:spPr>
          <a:xfrm>
            <a:off x="529389" y="689810"/>
            <a:ext cx="44917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0" u="none" strike="noStrike" baseline="0" dirty="0">
                <a:solidFill>
                  <a:schemeClr val="bg1"/>
                </a:solidFill>
                <a:latin typeface="LMRoman12-Bold-Identity-H"/>
              </a:rPr>
              <a:t>Effect of strike at different altitude</a:t>
            </a:r>
            <a:endParaRPr lang="en-IN" sz="2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E26C56-A390-9E85-A558-0C797C502C77}"/>
              </a:ext>
            </a:extLst>
          </p:cNvPr>
          <p:cNvSpPr txBox="1"/>
          <p:nvPr/>
        </p:nvSpPr>
        <p:spPr>
          <a:xfrm>
            <a:off x="6561221" y="689810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i="0" u="none" strike="noStrike" baseline="0" dirty="0">
                <a:solidFill>
                  <a:schemeClr val="bg1"/>
                </a:solidFill>
                <a:latin typeface="LMRoman12-Bold-Identity-H"/>
              </a:rPr>
              <a:t>Prior Waring given to Pilots?</a:t>
            </a:r>
            <a:endParaRPr lang="en-IN" sz="22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F78D58-C2FC-D93D-7E55-9E52B6A08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40" y="1664380"/>
            <a:ext cx="4733407" cy="4190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31B2BA-1C57-0E89-63BF-964E1B28D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815" y="1664380"/>
            <a:ext cx="5217880" cy="419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1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228484-9184-F4E6-D3BE-2EA2E045B303}"/>
              </a:ext>
            </a:extLst>
          </p:cNvPr>
          <p:cNvSpPr txBox="1"/>
          <p:nvPr/>
        </p:nvSpPr>
        <p:spPr>
          <a:xfrm>
            <a:off x="3994484" y="505325"/>
            <a:ext cx="66414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BDC08645-C37B-B9CB-1F34-4EABF339A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9130" y="1859339"/>
            <a:ext cx="863678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The findings contribute to our understanding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bird strike patterns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, enabling informed decision-making for aviation safety measures.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As a foundation for future work, the project suggests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Söhne"/>
              </a:rPr>
              <a:t>opportunities for advanced modeling, risk assessment, and the development of targeted strategies to minimize the risk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and impact of bird strikes.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chemeClr val="bg1"/>
              </a:solidFill>
              <a:latin typeface="Söhne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öhne"/>
              </a:rPr>
              <a:t>The comprehensive analysis undertaken serves as a valuable resource for aviation stakeholders, guiding them in enhancing safety protocols and shaping the future of bird strike prevention in the industry.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C3398209-7A24-7DB0-57D8-F4141A0F1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0307"/>
            <a:ext cx="46675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öhne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E60C9E5-E020-489F-8A9F-BCBE2A0C3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D4FE13D-FAFA-49AC-A113-E917401DD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5111" y="2326704"/>
            <a:ext cx="4251759" cy="2343907"/>
          </a:xfrm>
        </p:spPr>
        <p:txBody>
          <a:bodyPr/>
          <a:lstStyle/>
          <a:p>
            <a:r>
              <a:rPr lang="en-US" dirty="0"/>
              <a:t>M POOJA​​</a:t>
            </a:r>
          </a:p>
          <a:p>
            <a:r>
              <a:rPr lang="en-US" dirty="0">
                <a:hlinkClick r:id="rId2"/>
              </a:rPr>
              <a:t>poojaofficial968@gmail.com</a:t>
            </a:r>
            <a:endParaRPr lang="en-US" dirty="0"/>
          </a:p>
          <a:p>
            <a:r>
              <a:rPr lang="en-IN" sz="1800" b="0" i="0" u="none" strike="noStrike" dirty="0">
                <a:effectLst/>
                <a:latin typeface="Segoe UI" panose="020B0502040204020203" pitchFamily="34" charset="0"/>
              </a:rPr>
              <a:t>www.linkedin.com/in/pooja-m-083556284</a:t>
            </a:r>
            <a:r>
              <a:rPr lang="en-IN" dirty="0"/>
              <a:t> 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58808509-EA2F-A8A0-5130-E4741A8051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419" r="13419"/>
          <a:stretch>
            <a:fillRect/>
          </a:stretch>
        </p:blipFill>
        <p:spPr>
          <a:xfrm flipH="1">
            <a:off x="224117" y="398088"/>
            <a:ext cx="6947647" cy="5843815"/>
          </a:xfrm>
        </p:spPr>
      </p:pic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374" y="571612"/>
            <a:ext cx="5647767" cy="5714775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0556" y="2084230"/>
            <a:ext cx="4850550" cy="3455959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Introduction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Methodology Used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Inferences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8316" y="399713"/>
            <a:ext cx="7288284" cy="469490"/>
          </a:xfrm>
        </p:spPr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INTRODUCTION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017084" y="1080298"/>
            <a:ext cx="7570670" cy="4110640"/>
          </a:xfrm>
        </p:spPr>
        <p:txBody>
          <a:bodyPr>
            <a:noAutofit/>
          </a:bodyPr>
          <a:lstStyle/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The Bird Strikes project focuses on analyzing data related to bird strikes, specifically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collisions between birds and aircraft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during flight or on take-off or landing.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The dataset, collected by the FAA between 2000-2011, provides insights into the frequency and impact of these incidents, including details about the aircraft involved, altitude, phase of flight, environmental conditions, and the outcomes of the strikes.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to understand the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patterns, risks, and potential safety measures 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associated with bird strikes, utilizing Python for data analysis and visualization. </a:t>
            </a:r>
          </a:p>
          <a:p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project aims to contribute to aviation safety by extracting meaningful information from the dataset and providing a comprehensive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 of bird strike incidents over the specified period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89403" y="672354"/>
            <a:ext cx="6119256" cy="4796118"/>
          </a:xfrm>
        </p:spPr>
        <p:txBody>
          <a:bodyPr>
            <a:noAutofit/>
          </a:bodyPr>
          <a:lstStyle/>
          <a:p>
            <a:pPr algn="l"/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methodology employed in the Bird Strikes project involves a structured approach to analyzing and interpreting the dataset collected by the FAA between 2000-2011. The key steps include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importing, cleaning, and preprocessing to ensure data quality and integrity. </a:t>
            </a:r>
          </a:p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Python is used as the primary programming language, and libraries such as pandas, matplotlib, and </a:t>
            </a:r>
            <a:r>
              <a:rPr lang="en-US" sz="1600" b="0" i="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utilized for data manipulation, analysis, and visualization.</a:t>
            </a:r>
          </a:p>
          <a:p>
            <a:pPr algn="l"/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explores various aspects of bird strikes, including 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yearly trends, the top airlines and airports affected, the altitude of aircraft during strikes, and the impact on flight phases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l"/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statistics and visualizations, such as bar charts, pie charts, and area charts, are employed to present the findings effectively. </a:t>
            </a:r>
          </a:p>
          <a:p>
            <a:pPr algn="l"/>
            <a:endParaRPr lang="en-US" sz="1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sz="1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gain insights into the patterns and factors contributing to bird strikes, providing valuable information for aviation safety and decision-making.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F00D56C-99AD-5B6F-9D08-D19CBFF3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59" y="2379988"/>
            <a:ext cx="3848050" cy="1517776"/>
          </a:xfrm>
        </p:spPr>
        <p:txBody>
          <a:bodyPr/>
          <a:lstStyle/>
          <a:p>
            <a:pPr algn="ctr"/>
            <a:r>
              <a:rPr lang="en-IN" dirty="0"/>
              <a:t>METHODOLOGY USED</a:t>
            </a:r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7335E2-516F-1F7D-DFB2-F8418C070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A01D6BF-FC6C-A1AD-3DF3-FA5313901CC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827499" y="1341396"/>
            <a:ext cx="5195892" cy="497005"/>
          </a:xfrm>
        </p:spPr>
        <p:txBody>
          <a:bodyPr>
            <a:normAutofit/>
          </a:bodyPr>
          <a:lstStyle/>
          <a:p>
            <a:r>
              <a:rPr lang="en-IN" sz="2400" dirty="0"/>
              <a:t>YEARLY ANALYSIS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B3CF2DD-0A40-1A20-F2DA-C05E7CA06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8591" y="239517"/>
            <a:ext cx="2956810" cy="1129164"/>
          </a:xfrm>
        </p:spPr>
        <p:txBody>
          <a:bodyPr/>
          <a:lstStyle/>
          <a:p>
            <a:r>
              <a:rPr lang="en-IN" dirty="0"/>
              <a:t>INFERENCES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7A905D-1020-F868-362D-42693AE3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817" y="2460314"/>
            <a:ext cx="2528000" cy="33469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10BADE-A980-FE37-344C-B7E53185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731" y="2460314"/>
            <a:ext cx="6091321" cy="327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68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BE248-646F-00A9-899F-6E8C12375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230C8-EAB3-EF22-A966-E202047147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7806" y="443560"/>
            <a:ext cx="7230594" cy="745405"/>
          </a:xfrm>
        </p:spPr>
        <p:txBody>
          <a:bodyPr>
            <a:normAutofit/>
          </a:bodyPr>
          <a:lstStyle/>
          <a:p>
            <a:r>
              <a:rPr lang="en-US" sz="2500" b="1" i="0" u="none" strike="noStrike" baseline="0" dirty="0">
                <a:latin typeface="LMRoman12-Bold-Identity-H"/>
              </a:rPr>
              <a:t>Yearly Analysis &amp; Bird strikes in US</a:t>
            </a:r>
            <a:endParaRPr lang="en-IN" sz="2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C2FBA93-EC30-4735-D4DE-0C898FD8E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22" y="1639822"/>
            <a:ext cx="4917904" cy="35279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86330C-1FB9-3435-574E-1D521C9A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179" y="1639822"/>
            <a:ext cx="5699747" cy="349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70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D842E-5512-C0AF-FA8D-216B8157C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45BF4C-CE69-0CB4-528D-CA93FEB5DFB9}"/>
              </a:ext>
            </a:extLst>
          </p:cNvPr>
          <p:cNvSpPr txBox="1"/>
          <p:nvPr/>
        </p:nvSpPr>
        <p:spPr>
          <a:xfrm>
            <a:off x="471237" y="661722"/>
            <a:ext cx="475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bg1"/>
                </a:solidFill>
                <a:latin typeface="LMRoman12-Bold-Identity-H"/>
              </a:rPr>
              <a:t>Top 10 US Airlines for encountering bird strikes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152904-4B4C-73B0-8C78-7616D13D3420}"/>
              </a:ext>
            </a:extLst>
          </p:cNvPr>
          <p:cNvSpPr txBox="1"/>
          <p:nvPr/>
        </p:nvSpPr>
        <p:spPr>
          <a:xfrm>
            <a:off x="5971674" y="661722"/>
            <a:ext cx="5277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chemeClr val="bg1"/>
                </a:solidFill>
                <a:latin typeface="LMRoman12-Bold-Identity-H"/>
              </a:rPr>
              <a:t>Top 50 Airports with most incidents of bird strikes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28057B4-BB6C-71C7-A89E-FB5266BF7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55" y="1466899"/>
            <a:ext cx="4511431" cy="41833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7C48823-EFD7-BB8E-6330-9F23A30E7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466899"/>
            <a:ext cx="5021179" cy="416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2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0234CD-8189-F0C2-C139-731AD249C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8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26697B-E4BF-B8AF-0BF5-39389733E094}"/>
              </a:ext>
            </a:extLst>
          </p:cNvPr>
          <p:cNvSpPr txBox="1"/>
          <p:nvPr/>
        </p:nvSpPr>
        <p:spPr>
          <a:xfrm>
            <a:off x="3497180" y="352926"/>
            <a:ext cx="5113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0" u="none" strike="noStrike" baseline="0" dirty="0">
                <a:solidFill>
                  <a:schemeClr val="bg1"/>
                </a:solidFill>
                <a:latin typeface="LMRoman12-Bold-Identity-H"/>
              </a:rPr>
              <a:t>Yearly cost incurred due to bird strikes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571088-427B-7555-193D-912DD0846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4" y="1723484"/>
            <a:ext cx="2718947" cy="3790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D8B52F-A861-B236-C0AD-47D66D780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51" y="1604291"/>
            <a:ext cx="5432260" cy="397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207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465D43-F717-EC4B-BD3B-FC0681FAD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12EB3-20CC-C6E4-04ED-E4EA6F328777}"/>
              </a:ext>
            </a:extLst>
          </p:cNvPr>
          <p:cNvSpPr txBox="1"/>
          <p:nvPr/>
        </p:nvSpPr>
        <p:spPr>
          <a:xfrm>
            <a:off x="2037347" y="465221"/>
            <a:ext cx="60639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i="0" u="none" strike="noStrike" baseline="0" dirty="0">
                <a:solidFill>
                  <a:schemeClr val="bg1"/>
                </a:solidFill>
                <a:latin typeface="LMRoman12-Bold-Identity-H"/>
              </a:rPr>
              <a:t>When do most bird strikes occur?</a:t>
            </a:r>
            <a:endParaRPr lang="en-IN" sz="30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EE0306-5660-83DE-A5D7-8DCD68D1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16" y="1824229"/>
            <a:ext cx="3850558" cy="326111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0BF023-FD1F-5AD2-E805-7DF888DF6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10987" y="1824229"/>
            <a:ext cx="5035935" cy="387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59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63</TotalTime>
  <Words>527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ArialMT</vt:lpstr>
      <vt:lpstr>Bierstadt</vt:lpstr>
      <vt:lpstr>Calibri</vt:lpstr>
      <vt:lpstr>Courier New</vt:lpstr>
      <vt:lpstr>LMRoman12-Bold-Identity-H</vt:lpstr>
      <vt:lpstr>Posterama</vt:lpstr>
      <vt:lpstr>Posterama Bold</vt:lpstr>
      <vt:lpstr>Segoe UI</vt:lpstr>
      <vt:lpstr>Söhne</vt:lpstr>
      <vt:lpstr>Times New Roman</vt:lpstr>
      <vt:lpstr>Wingdings</vt:lpstr>
      <vt:lpstr>Office Theme</vt:lpstr>
      <vt:lpstr>Data Visualization of Bird  Strikes between 2000 – 2011</vt:lpstr>
      <vt:lpstr>CONTENTS</vt:lpstr>
      <vt:lpstr>INTRODUCTION</vt:lpstr>
      <vt:lpstr>METHODOLOGY USED</vt:lpstr>
      <vt:lpstr>INFERENCES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 of Bird  Strikes between 2000 – 2011</dc:title>
  <dc:creator>Pooja Murugesan</dc:creator>
  <cp:lastModifiedBy>Pooja Murugesan</cp:lastModifiedBy>
  <cp:revision>1</cp:revision>
  <dcterms:created xsi:type="dcterms:W3CDTF">2024-02-05T13:03:33Z</dcterms:created>
  <dcterms:modified xsi:type="dcterms:W3CDTF">2024-02-05T14:07:19Z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